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77" r:id="rId3"/>
    <p:sldId id="257" r:id="rId4"/>
    <p:sldId id="279" r:id="rId5"/>
    <p:sldId id="293" r:id="rId6"/>
    <p:sldId id="294" r:id="rId7"/>
    <p:sldId id="295" r:id="rId8"/>
    <p:sldId id="297" r:id="rId9"/>
    <p:sldId id="298" r:id="rId10"/>
    <p:sldId id="299" r:id="rId11"/>
    <p:sldId id="300" r:id="rId12"/>
    <p:sldId id="301" r:id="rId13"/>
    <p:sldId id="303" r:id="rId14"/>
    <p:sldId id="304" r:id="rId15"/>
    <p:sldId id="302" r:id="rId16"/>
    <p:sldId id="310" r:id="rId17"/>
    <p:sldId id="309" r:id="rId18"/>
    <p:sldId id="305" r:id="rId19"/>
    <p:sldId id="308" r:id="rId20"/>
    <p:sldId id="307" r:id="rId21"/>
    <p:sldId id="280" r:id="rId22"/>
    <p:sldId id="306" r:id="rId23"/>
    <p:sldId id="29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23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2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94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039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0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3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9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B5C6-FC50-491F-B016-F37C3A26D40B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BD025-4EE9-4671-ACC6-413961E2A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7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575EC8-94ED-027E-4A28-0E35F32A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7" r="373" b="241"/>
          <a:stretch/>
        </p:blipFill>
        <p:spPr>
          <a:xfrm>
            <a:off x="0" y="13855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2138363"/>
          </a:xfrm>
        </p:spPr>
        <p:txBody>
          <a:bodyPr/>
          <a:lstStyle/>
          <a:p>
            <a:r>
              <a:rPr lang="en-US" dirty="0"/>
              <a:t>A Prophet on the Run</a:t>
            </a:r>
            <a:br>
              <a:rPr lang="en-US" dirty="0"/>
            </a:br>
            <a:r>
              <a:rPr lang="en-US" sz="3600" dirty="0"/>
              <a:t>The Book of Jonah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10000"/>
            <a:ext cx="9144000" cy="1447800"/>
          </a:xfrm>
        </p:spPr>
        <p:txBody>
          <a:bodyPr>
            <a:normAutofit/>
          </a:bodyPr>
          <a:lstStyle/>
          <a:p>
            <a:r>
              <a:rPr lang="en-US" sz="2800" dirty="0"/>
              <a:t>The Book of Jonah</a:t>
            </a:r>
          </a:p>
          <a:p>
            <a:r>
              <a:rPr lang="en-US" dirty="0"/>
              <a:t>March 12,2023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II. Sovereign to Save (2:1-10)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The Petition (2:1-4)</a:t>
            </a:r>
          </a:p>
          <a:p>
            <a:pPr marL="0" indent="0">
              <a:buNone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800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II. Sovereign to Save (2:1-10)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The Petition (2:1-4)</a:t>
            </a:r>
          </a:p>
          <a:p>
            <a:pPr marL="0" indent="0">
              <a:buNone/>
            </a:pPr>
            <a:r>
              <a:rPr lang="en-US" sz="3200" dirty="0"/>
              <a:t>B. The Provision (2:5-7)</a:t>
            </a:r>
          </a:p>
          <a:p>
            <a:pPr marL="0" indent="0">
              <a:buNone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350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II. Sovereign to Save (2:1-10)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The Petition (2:1-4)</a:t>
            </a:r>
          </a:p>
          <a:p>
            <a:pPr marL="0" indent="0">
              <a:buNone/>
            </a:pPr>
            <a:r>
              <a:rPr lang="en-US" sz="3200" dirty="0"/>
              <a:t>B. The Provision (2:5-7)</a:t>
            </a:r>
          </a:p>
          <a:p>
            <a:pPr marL="0" indent="0">
              <a:buNone/>
            </a:pPr>
            <a:r>
              <a:rPr lang="en-US" sz="3200" dirty="0"/>
              <a:t>C. The Praise (2:8-10)</a:t>
            </a:r>
          </a:p>
          <a:p>
            <a:pPr>
              <a:buAutoNum type="alphaUcPeriod"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831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III. Sovereign to Spare (3:1-10)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Sent Again (3:1-4)</a:t>
            </a:r>
          </a:p>
          <a:p>
            <a:pPr marL="0" indent="0">
              <a:buNone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2767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III. Sovereign to Spare (3:1-10)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Sent Again (3:1-4)</a:t>
            </a:r>
          </a:p>
          <a:p>
            <a:pPr marL="0" indent="0">
              <a:buNone/>
            </a:pPr>
            <a:r>
              <a:rPr lang="en-US" sz="3200" dirty="0"/>
              <a:t>B. Born Again (3:5-9)</a:t>
            </a:r>
          </a:p>
          <a:p>
            <a:pPr marL="0" indent="0">
              <a:buNone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0783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III. Sovereign to Spare (3:1-10)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Sent Again (3:1-4)</a:t>
            </a:r>
          </a:p>
          <a:p>
            <a:pPr marL="0" indent="0">
              <a:buNone/>
            </a:pPr>
            <a:r>
              <a:rPr lang="en-US" sz="3200" dirty="0"/>
              <a:t>B. Born Again (3:5-9)</a:t>
            </a:r>
          </a:p>
          <a:p>
            <a:pPr marL="0" indent="0">
              <a:buNone/>
            </a:pPr>
            <a:r>
              <a:rPr lang="en-US" sz="3200" dirty="0"/>
              <a:t>C. Gracious Again (3:10)</a:t>
            </a:r>
          </a:p>
          <a:p>
            <a:pPr>
              <a:buAutoNum type="alphaUcPeriod"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1978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IV. Sovereign to Scold (4:1-11)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Grace Given (4:1-4)</a:t>
            </a:r>
          </a:p>
          <a:p>
            <a:pPr marL="0" indent="0">
              <a:buNone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0665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IV. Sovereign to Scold (4:1-11)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Grace Given (4:1-4)</a:t>
            </a:r>
          </a:p>
          <a:p>
            <a:pPr marL="0" indent="0">
              <a:buNone/>
            </a:pPr>
            <a:r>
              <a:rPr lang="en-US" sz="3200" dirty="0"/>
              <a:t>B. Grace Taken(4:5-9)</a:t>
            </a:r>
          </a:p>
          <a:p>
            <a:pPr marL="0" indent="0">
              <a:buNone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185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IV. Sovereign to Scold (4:1-11)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Grace Given (4:1-4)</a:t>
            </a:r>
          </a:p>
          <a:p>
            <a:pPr marL="0" indent="0">
              <a:buNone/>
            </a:pPr>
            <a:r>
              <a:rPr lang="en-US" sz="3200" dirty="0"/>
              <a:t>B. Grace Taken(4:5-9)</a:t>
            </a:r>
          </a:p>
          <a:p>
            <a:pPr marL="0" indent="0">
              <a:buNone/>
            </a:pPr>
            <a:r>
              <a:rPr lang="en-US" sz="3200" dirty="0"/>
              <a:t>C. Grace Explained (4:10-11)</a:t>
            </a:r>
          </a:p>
          <a:p>
            <a:pPr>
              <a:buAutoNum type="alphaUcPeriod"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129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85333-A5F2-36E0-9B6E-6B6D3CFE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Jonah 4:2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“He prayed to the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and said, “Please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was not this what I said while I was still in my </a:t>
            </a:r>
            <a:r>
              <a:rPr lang="en-US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own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country? Therefore in order to forestall this I fled to Tarshish, for I knew that You are a gracious and compassionate God, slow to anger and abundant in lovingkindness, and one who relents concerning calamity.</a:t>
            </a:r>
            <a:r>
              <a:rPr lang="en-US" sz="3200" dirty="0">
                <a:effectLst/>
                <a:ea typeface="Calibri" panose="020F0502020204030204" pitchFamily="34" charset="0"/>
              </a:rPr>
              <a:t>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822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3FFB20-731F-E5DE-0457-B45B64F49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0F791-BCF3-FAD6-F4F7-38FF02C35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7" b="17465"/>
          <a:stretch/>
        </p:blipFill>
        <p:spPr>
          <a:xfrm>
            <a:off x="-32328" y="0"/>
            <a:ext cx="12285505" cy="6857999"/>
          </a:xfrm>
          <a:prstGeom prst="rect">
            <a:avLst/>
          </a:prstGeom>
          <a:effectLst>
            <a:outerShdw blurRad="50800" dist="50800" dir="1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37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85333-A5F2-36E0-9B6E-6B6D3CFE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Nehemiah 9:17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“They refused to listen, and did not remember Your wondrous deeds which You had performed among them; so they became stubborn and appointed a leader to return to their slavery in Egypt.  But You are a God of forgiveness, gracious and compassionate, slow to anger and abounding in lovingkindness; and You did not forsake them.”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292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4E83E-5151-BB6A-C49F-0422F5289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dirty="0"/>
              <a:t>Exodus 34:6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“The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the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God, compassionate and gracious, slow to anger, and abounding in lovingkindness and truth.”</a:t>
            </a:r>
          </a:p>
          <a:p>
            <a:pPr marL="0" indent="0" algn="just">
              <a:buNone/>
            </a:pPr>
            <a:endParaRPr lang="en-US" sz="1000" dirty="0"/>
          </a:p>
          <a:p>
            <a:pPr marL="0" indent="0" algn="just"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Psalm 145:8 “The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is gracious and merciful; slow to anger and great in lovingkindness.”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000" dirty="0"/>
          </a:p>
          <a:p>
            <a:pPr marL="0" indent="0" algn="just"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Lamentations 3:22-23 “</a:t>
            </a:r>
            <a:r>
              <a:rPr lang="en-US" sz="32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22 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Lord’s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lovingkindnesses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indeed never cease, for His compassions never fail. </a:t>
            </a:r>
            <a:r>
              <a:rPr lang="en-US" sz="32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23 </a:t>
            </a:r>
            <a:r>
              <a:rPr lang="en-US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are new every morning; great is Your faithfulness.”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6480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4E83E-5151-BB6A-C49F-0422F5289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Nahum 1:3 “The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is slow to anger and great in power, and the 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will by no means leave </a:t>
            </a:r>
            <a:r>
              <a:rPr lang="en-US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guilty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unpunished.  In whirlwind and storm is His way, and clouds are the dust beneath His feet.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000" dirty="0"/>
          </a:p>
          <a:p>
            <a:pPr marL="0" indent="0" algn="just"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Joel 2:13 “And rend your heart and not your garments. Now return to the </a:t>
            </a:r>
            <a:r>
              <a:rPr lang="en-US" sz="3200" cap="smal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Lord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your God, for He is gracious and compassionate, slow to anger, abounding in lovingkindness and relenting of evil.”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41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575EC8-94ED-027E-4A28-0E35F32A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7" r="373" b="24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2138363"/>
          </a:xfrm>
        </p:spPr>
        <p:txBody>
          <a:bodyPr/>
          <a:lstStyle/>
          <a:p>
            <a:r>
              <a:rPr lang="en-US" dirty="0"/>
              <a:t>A Prophet on the Run</a:t>
            </a:r>
            <a:br>
              <a:rPr lang="en-US" dirty="0"/>
            </a:br>
            <a:r>
              <a:rPr lang="en-US" sz="3600" dirty="0"/>
              <a:t>The Book of Jonah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10000"/>
            <a:ext cx="9144000" cy="1447800"/>
          </a:xfrm>
        </p:spPr>
        <p:txBody>
          <a:bodyPr>
            <a:normAutofit/>
          </a:bodyPr>
          <a:lstStyle/>
          <a:p>
            <a:r>
              <a:rPr lang="en-US" sz="2800" dirty="0"/>
              <a:t>The Book of Jonah</a:t>
            </a:r>
          </a:p>
          <a:p>
            <a:r>
              <a:rPr lang="en-US" dirty="0"/>
              <a:t>March 12,2023</a:t>
            </a:r>
          </a:p>
        </p:txBody>
      </p:sp>
    </p:spTree>
    <p:extLst>
      <p:ext uri="{BB962C8B-B14F-4D97-AF65-F5344CB8AC3E}">
        <p14:creationId xmlns:p14="http://schemas.microsoft.com/office/powerpoint/2010/main" val="3057375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0FCC5-60C0-94A4-12BA-E3932A0C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/>
              <a:t>Biblical Hermeneutics – the knowledge and interpretation of Scripture</a:t>
            </a:r>
          </a:p>
          <a:p>
            <a:pPr algn="just"/>
            <a:r>
              <a:rPr lang="en-US" dirty="0"/>
              <a:t>Literal – Seeks to take the plain meaning of the text, or allow the text to speak for itself.</a:t>
            </a:r>
          </a:p>
          <a:p>
            <a:pPr algn="just"/>
            <a:r>
              <a:rPr lang="en-US" dirty="0"/>
              <a:t>Moral – Seeks to uncover the multiple layers of meaning of the text.</a:t>
            </a:r>
          </a:p>
          <a:p>
            <a:pPr algn="just"/>
            <a:r>
              <a:rPr lang="en-US" dirty="0"/>
              <a:t>Allegorical – Seeks secondary meanings, the OT is only foreshadowing of NT.</a:t>
            </a:r>
          </a:p>
          <a:p>
            <a:pPr algn="just"/>
            <a:r>
              <a:rPr lang="en-US" dirty="0"/>
              <a:t>Anagogical – Uses numerical values of letters and words on prophecies and future events and not the actual story.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85333-A5F2-36E0-9B6E-6B6D3CFE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2 Kings 14:25</a:t>
            </a:r>
            <a:endParaRPr lang="en-US" sz="900" dirty="0"/>
          </a:p>
          <a:p>
            <a:pPr marL="0" indent="0" algn="just"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US" sz="3200" b="0" i="0" dirty="0">
                <a:effectLst/>
              </a:rPr>
              <a:t>He restored the border of Israel from the entrance of Hamath as far as the Sea of the Arabah, according to the word of the </a:t>
            </a:r>
            <a:r>
              <a:rPr lang="en-US" sz="3200" b="0" i="0" cap="small" dirty="0">
                <a:effectLst/>
              </a:rPr>
              <a:t>Lord</a:t>
            </a:r>
            <a:r>
              <a:rPr lang="en-US" sz="3200" b="0" i="0" dirty="0">
                <a:effectLst/>
              </a:rPr>
              <a:t>, the God of Israel, which He spoke through His servant </a:t>
            </a:r>
            <a:r>
              <a:rPr lang="en-US" sz="3200" b="1" i="0" u="sng" dirty="0">
                <a:effectLst/>
              </a:rPr>
              <a:t>Jonah the son of </a:t>
            </a:r>
            <a:r>
              <a:rPr lang="en-US" sz="3200" b="1" i="0" u="sng" dirty="0" err="1">
                <a:effectLst/>
              </a:rPr>
              <a:t>Amittai</a:t>
            </a:r>
            <a:r>
              <a:rPr lang="en-US" sz="3200" b="0" i="0" dirty="0">
                <a:effectLst/>
              </a:rPr>
              <a:t>, the prophet, who was of Gath-</a:t>
            </a:r>
            <a:r>
              <a:rPr lang="en-US" sz="3200" b="0" i="0" dirty="0" err="1">
                <a:effectLst/>
              </a:rPr>
              <a:t>hepher</a:t>
            </a:r>
            <a:r>
              <a:rPr lang="en-US" sz="3200" b="0" i="0" dirty="0">
                <a:effectLst/>
              </a:rPr>
              <a:t>.”</a:t>
            </a:r>
          </a:p>
          <a:p>
            <a:pPr marL="0" indent="0" algn="just">
              <a:buNone/>
            </a:pPr>
            <a:endParaRPr lang="en-US" sz="900" dirty="0"/>
          </a:p>
          <a:p>
            <a:pPr marL="0" indent="0" algn="just">
              <a:buNone/>
            </a:pPr>
            <a:r>
              <a:rPr lang="en-US" sz="3200" dirty="0"/>
              <a:t>Jonah 1:1</a:t>
            </a:r>
          </a:p>
          <a:p>
            <a:pPr marL="0" indent="0" algn="just"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“The word of the LORD came to </a:t>
            </a:r>
            <a:r>
              <a:rPr lang="en-US" sz="3200" b="1" u="sng" dirty="0">
                <a:effectLst/>
                <a:ea typeface="Calibri" panose="020F0502020204030204" pitchFamily="34" charset="0"/>
              </a:rPr>
              <a:t>Jonah the son of </a:t>
            </a:r>
            <a:r>
              <a:rPr lang="en-US" sz="3200" b="1" u="sng" dirty="0" err="1">
                <a:effectLst/>
                <a:ea typeface="Calibri" panose="020F0502020204030204" pitchFamily="34" charset="0"/>
              </a:rPr>
              <a:t>Amittai</a:t>
            </a:r>
            <a:r>
              <a:rPr lang="en-US" sz="3200" dirty="0">
                <a:effectLst/>
                <a:ea typeface="Calibri" panose="020F0502020204030204" pitchFamily="34" charset="0"/>
              </a:rPr>
              <a:t>.”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361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0FCC5-60C0-94A4-12BA-E3932A0C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82B0E-4B95-8B76-47CC-C6D6BE7D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1" y="0"/>
            <a:ext cx="1221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0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0FCC5-60C0-94A4-12BA-E3932A0C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F1F40-AE72-3806-0E31-9C238419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9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I. Sovereign to Send (1:1-17)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The Prophet (1:1-3)</a:t>
            </a:r>
          </a:p>
          <a:p>
            <a:pPr>
              <a:buAutoNum type="alphaUcPeriod"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062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I. Sovereign to Send (1:1-17)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The Prophet (1:1-3)</a:t>
            </a:r>
          </a:p>
          <a:p>
            <a:pPr marL="0" indent="0">
              <a:buNone/>
            </a:pPr>
            <a:r>
              <a:rPr lang="en-US" sz="3200" dirty="0"/>
              <a:t>B. The Storm (1:4-16)</a:t>
            </a:r>
          </a:p>
          <a:p>
            <a:pPr>
              <a:buAutoNum type="alphaUcPeriod"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035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451DA-EB3F-FD2A-CC06-F0A7764B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Prophet on the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I. Sovereign to Send (1:1-17)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A. The Prophet (1:1-3)</a:t>
            </a:r>
          </a:p>
          <a:p>
            <a:pPr marL="0" indent="0">
              <a:buNone/>
            </a:pPr>
            <a:r>
              <a:rPr lang="en-US" sz="3200" dirty="0"/>
              <a:t>B. The Storm (1:4-16)</a:t>
            </a:r>
          </a:p>
          <a:p>
            <a:pPr marL="0" indent="0">
              <a:buNone/>
            </a:pPr>
            <a:r>
              <a:rPr lang="en-US" sz="3200" dirty="0"/>
              <a:t>C. The Fish (1:17)</a:t>
            </a:r>
          </a:p>
          <a:p>
            <a:pPr>
              <a:buAutoNum type="alphaUcPeriod"/>
            </a:pPr>
            <a:endParaRPr lang="en-US" sz="10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4284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2532</TotalTime>
  <Words>841</Words>
  <Application>Microsoft Office PowerPoint</Application>
  <PresentationFormat>Widescreen</PresentationFormat>
  <Paragraphs>99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 Prophet on the Run The Book of Jonah Overview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</vt:lpstr>
      <vt:lpstr>A Prophet on the Run The Book of Jonah Overview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Brett's Workhorse</dc:creator>
  <cp:lastModifiedBy>Brett Yamaji</cp:lastModifiedBy>
  <cp:revision>47</cp:revision>
  <dcterms:created xsi:type="dcterms:W3CDTF">2018-06-16T17:31:42Z</dcterms:created>
  <dcterms:modified xsi:type="dcterms:W3CDTF">2023-03-12T01:48:18Z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24820e8-223f-4ed2-bd95-81c83f641284_Enabled">
    <vt:lpwstr>True</vt:lpwstr>
  </property>
  <property fmtid="{D5CDD505-2E9C-101B-9397-08002B2CF9AE}" pid="3" name="MSIP_Label_b24820e8-223f-4ed2-bd95-81c83f641284_SiteId">
    <vt:lpwstr>3cbcc3d3-094d-4006-9849-0d11d61f484d</vt:lpwstr>
  </property>
  <property fmtid="{D5CDD505-2E9C-101B-9397-08002B2CF9AE}" pid="4" name="MSIP_Label_b24820e8-223f-4ed2-bd95-81c83f641284_Owner">
    <vt:lpwstr>btyamaj@HomeOffice.wal-mart.com</vt:lpwstr>
  </property>
  <property fmtid="{D5CDD505-2E9C-101B-9397-08002B2CF9AE}" pid="5" name="MSIP_Label_b24820e8-223f-4ed2-bd95-81c83f641284_SetDate">
    <vt:lpwstr>2020-03-06T02:09:12.7065650Z</vt:lpwstr>
  </property>
  <property fmtid="{D5CDD505-2E9C-101B-9397-08002B2CF9AE}" pid="6" name="MSIP_Label_b24820e8-223f-4ed2-bd95-81c83f641284_Name">
    <vt:lpwstr>Sensitive</vt:lpwstr>
  </property>
  <property fmtid="{D5CDD505-2E9C-101B-9397-08002B2CF9AE}" pid="7" name="MSIP_Label_b24820e8-223f-4ed2-bd95-81c83f641284_Application">
    <vt:lpwstr>Microsoft Azure Information Protection</vt:lpwstr>
  </property>
  <property fmtid="{D5CDD505-2E9C-101B-9397-08002B2CF9AE}" pid="8" name="MSIP_Label_b24820e8-223f-4ed2-bd95-81c83f641284_ActionId">
    <vt:lpwstr>4a553c78-0330-44d3-81b6-2a927e58c2d0</vt:lpwstr>
  </property>
  <property fmtid="{D5CDD505-2E9C-101B-9397-08002B2CF9AE}" pid="9" name="MSIP_Label_b24820e8-223f-4ed2-bd95-81c83f641284_Extended_MSFT_Method">
    <vt:lpwstr>Automatic</vt:lpwstr>
  </property>
  <property fmtid="{D5CDD505-2E9C-101B-9397-08002B2CF9AE}" pid="10" name="Sensitivity">
    <vt:lpwstr>Sensitive</vt:lpwstr>
  </property>
  <property fmtid="{D5CDD505-2E9C-101B-9397-08002B2CF9AE}" pid="11" name="_AdHocReviewCycleID">
    <vt:i4>-716745204</vt:i4>
  </property>
  <property fmtid="{D5CDD505-2E9C-101B-9397-08002B2CF9AE}" pid="12" name="_NewReviewCycle">
    <vt:lpwstr/>
  </property>
  <property fmtid="{D5CDD505-2E9C-101B-9397-08002B2CF9AE}" pid="13" name="_EmailSubject">
    <vt:lpwstr>Thessalonians Sermon</vt:lpwstr>
  </property>
  <property fmtid="{D5CDD505-2E9C-101B-9397-08002B2CF9AE}" pid="14" name="_AuthorEmail">
    <vt:lpwstr>Brett.Yamaji@walmart.com</vt:lpwstr>
  </property>
  <property fmtid="{D5CDD505-2E9C-101B-9397-08002B2CF9AE}" pid="15" name="_AuthorEmailDisplayName">
    <vt:lpwstr>Brett Yamaji</vt:lpwstr>
  </property>
</Properties>
</file>